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797675" cy="992822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2922" autoAdjust="0"/>
  </p:normalViewPr>
  <p:slideViewPr>
    <p:cSldViewPr snapToGrid="0">
      <p:cViewPr>
        <p:scale>
          <a:sx n="130" d="100"/>
          <a:sy n="130" d="100"/>
        </p:scale>
        <p:origin x="1260" y="-177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50443" y="1"/>
            <a:ext cx="2945659" cy="498135"/>
          </a:xfrm>
          <a:prstGeom prst="rect">
            <a:avLst/>
          </a:prstGeom>
        </p:spPr>
        <p:txBody>
          <a:bodyPr vert="horz" lIns="91440" tIns="45720" rIns="91440" bIns="45720" rtlCol="0"/>
          <a:lstStyle>
            <a:lvl1pPr algn="r">
              <a:defRPr sz="1200"/>
            </a:lvl1pPr>
          </a:lstStyle>
          <a:p>
            <a:fld id="{CE45DF41-978A-48CB-95B4-77C8D3D0CF98}" type="datetimeFigureOut">
              <a:rPr lang="el-GR" smtClean="0"/>
              <a:t>16/1/2024</a:t>
            </a:fld>
            <a:endParaRPr lang="el-GR"/>
          </a:p>
        </p:txBody>
      </p:sp>
      <p:sp>
        <p:nvSpPr>
          <p:cNvPr id="4" name="Θέση υποσέλιδου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D0277A1C-94B4-4A5C-A0DB-03B88422A1E8}" type="datetimeFigureOut">
              <a:rPr lang="el-GR" smtClean="0"/>
              <a:t>16/1/2024</a:t>
            </a:fld>
            <a:endParaRPr lang="el-GR"/>
          </a:p>
        </p:txBody>
      </p:sp>
      <p:sp>
        <p:nvSpPr>
          <p:cNvPr id="4" name="Θέση εικόνας διαφάνειας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143125" y="1241425"/>
            <a:ext cx="2511425" cy="3349625"/>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16/1/2024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16/1/2024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16/1/2024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16/1/2024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16/1/2024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16/1/2024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16/1/2024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16/1/2024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16/1/2024</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 TextBox"/>
          <p:cNvSpPr txBox="1"/>
          <p:nvPr/>
        </p:nvSpPr>
        <p:spPr>
          <a:xfrm>
            <a:off x="1228725" y="2744656"/>
            <a:ext cx="4459056" cy="1962076"/>
          </a:xfrm>
          <a:prstGeom prst="rect">
            <a:avLst/>
          </a:prstGeom>
          <a:noFill/>
        </p:spPr>
        <p:txBody>
          <a:bodyPr wrap="square" rtlCol="0">
            <a:spAutoFit/>
          </a:bodyPr>
          <a:lstStyle/>
          <a:p>
            <a:pPr algn="just"/>
            <a:r>
              <a:rPr lang="el-GR" sz="675" dirty="0">
                <a:solidFill>
                  <a:srgbClr val="002060"/>
                </a:solidFill>
                <a:latin typeface="Verdana" pitchFamily="34" charset="0"/>
                <a:ea typeface="Verdana" pitchFamily="34" charset="0"/>
                <a:cs typeface="Verdana" pitchFamily="34" charset="0"/>
              </a:rPr>
              <a:t>Η επιχείρηση</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 ΛΙΑΣΚΑΣ ΜΙΧΑΛΗΣ ΣΙΑ ΕΕ</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που εδρεύει/δραστηριοποιείται στην Περιφέρεια Στερεάς Ελλάδας,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πολύ μικρών και μικρών επιχειρήσεων στην Περιφέρεια Στερεάς Ελλάδας για την αναβάθμισή τους μέσω της χρήσης Τεχνολογιών Πληροφορικής και Επικοινωνίας (ΤΠΕ) καθώς και συστημάτων αυτοματισμού» συνολικού προϋπολογισμού </a:t>
            </a:r>
            <a:r>
              <a:rPr lang="en-US" sz="675" dirty="0">
                <a:solidFill>
                  <a:srgbClr val="002060"/>
                </a:solidFill>
                <a:latin typeface="Verdana" pitchFamily="34" charset="0"/>
                <a:ea typeface="Verdana" pitchFamily="34" charset="0"/>
                <a:cs typeface="Verdana" pitchFamily="34" charset="0"/>
              </a:rPr>
              <a:t>6 </a:t>
            </a:r>
            <a:r>
              <a:rPr lang="el-GR" sz="675" dirty="0">
                <a:solidFill>
                  <a:srgbClr val="002060"/>
                </a:solidFill>
                <a:latin typeface="Verdana" pitchFamily="34" charset="0"/>
                <a:ea typeface="Verdana" pitchFamily="34" charset="0"/>
                <a:cs typeface="Verdana" pitchFamily="34" charset="0"/>
              </a:rPr>
              <a:t>εκ. ευρώ.</a:t>
            </a:r>
            <a:endParaRPr lang="en-US" sz="675" b="1" dirty="0">
              <a:solidFill>
                <a:srgbClr val="002060"/>
              </a:solidFill>
              <a:latin typeface="Verdana" pitchFamily="34" charset="0"/>
              <a:ea typeface="Verdana" pitchFamily="34" charset="0"/>
              <a:cs typeface="Verdana" pitchFamily="34" charset="0"/>
            </a:endParaRPr>
          </a:p>
          <a:p>
            <a:pPr algn="just"/>
            <a:endParaRPr lang="el-GR" sz="675" dirty="0">
              <a:solidFill>
                <a:srgbClr val="002060"/>
              </a:solidFill>
              <a:latin typeface="Verdana" pitchFamily="34" charset="0"/>
              <a:ea typeface="Verdana" pitchFamily="34" charset="0"/>
            </a:endParaRPr>
          </a:p>
          <a:p>
            <a:pPr algn="just"/>
            <a:r>
              <a:rPr lang="el-GR" sz="675" dirty="0">
                <a:solidFill>
                  <a:srgbClr val="002060"/>
                </a:solidFill>
                <a:latin typeface="Verdana" pitchFamily="34" charset="0"/>
                <a:ea typeface="Verdana" pitchFamily="34" charset="0"/>
              </a:rPr>
              <a:t>Η Δράση στοχεύει στην ενίσχυση πολύ μικρών και μικρών επιχειρήσεων που δραστηριοποιούνται στην Περιφέρεια Στερεάς Ελλάδας για την απόκτηση και χρήση υπηρεσιών και προϊόντων ΤΠΕ, τα οποία θα τις καταστήσουν περισσότερο ανταγωνιστικές και θα βελτιώσουν τη θέση τους στην αγορά, ενώ ταυτόχρονα θα αυξήσουν και την κερδοφορία τους, μέσω της τεχνολογικής διείσδυσης, της ηλεκτρονικής δικτύωσης, της διοικητικής οργάνωσης με χρήση σύγχρονων εφαρμογών, της εξοικονόμησης πόρων με τη χρήση ΤΠΕ, αλλά και την προσφορά ανταγωνιστικών και φιλικών προς το περιβάλλον υπηρεσιών.</a:t>
            </a:r>
            <a:endParaRPr lang="en-US" sz="675" dirty="0">
              <a:solidFill>
                <a:srgbClr val="002060"/>
              </a:solidFill>
              <a:latin typeface="Verdana" pitchFamily="34" charset="0"/>
              <a:ea typeface="Verdana" pitchFamily="34" charset="0"/>
            </a:endParaRPr>
          </a:p>
          <a:p>
            <a:pPr algn="just"/>
            <a:endParaRPr lang="en-US" sz="675" b="1" dirty="0">
              <a:solidFill>
                <a:srgbClr val="002060"/>
              </a:solidFill>
              <a:latin typeface="Verdana" pitchFamily="34" charset="0"/>
              <a:ea typeface="Verdana" pitchFamily="34" charset="0"/>
              <a:cs typeface="Verdana" pitchFamily="34" charset="0"/>
            </a:endParaRPr>
          </a:p>
          <a:p>
            <a:pPr algn="just"/>
            <a:r>
              <a:rPr lang="el-GR" sz="675" dirty="0">
                <a:solidFill>
                  <a:srgbClr val="002060"/>
                </a:solidFill>
                <a:latin typeface="Verdana" pitchFamily="34" charset="0"/>
                <a:ea typeface="Verdana" pitchFamily="34" charset="0"/>
                <a:cs typeface="Verdana" pitchFamily="34" charset="0"/>
              </a:rPr>
              <a:t>Ο συνολικός προϋπολογισμός της επένδυσης είναι </a:t>
            </a:r>
            <a:r>
              <a:rPr lang="en-US" sz="675" dirty="0">
                <a:solidFill>
                  <a:srgbClr val="002060"/>
                </a:solidFill>
                <a:latin typeface="Verdana" pitchFamily="34" charset="0"/>
                <a:ea typeface="Verdana" pitchFamily="34" charset="0"/>
                <a:cs typeface="Verdana" pitchFamily="34" charset="0"/>
              </a:rPr>
              <a:t>17.046,54 </a:t>
            </a:r>
            <a:r>
              <a:rPr lang="en-US" sz="675">
                <a:solidFill>
                  <a:srgbClr val="002060"/>
                </a:solidFill>
                <a:latin typeface="Verdana" pitchFamily="34" charset="0"/>
                <a:ea typeface="Verdana" pitchFamily="34" charset="0"/>
                <a:cs typeface="Verdana" pitchFamily="34" charset="0"/>
              </a:rPr>
              <a:t>€ </a:t>
            </a:r>
            <a:r>
              <a:rPr lang="el-GR" sz="675">
                <a:solidFill>
                  <a:srgbClr val="002060"/>
                </a:solidFill>
                <a:latin typeface="Verdana" pitchFamily="34" charset="0"/>
                <a:ea typeface="Verdana" pitchFamily="34" charset="0"/>
                <a:cs typeface="Verdana" pitchFamily="34" charset="0"/>
              </a:rPr>
              <a:t>εκ </a:t>
            </a:r>
            <a:r>
              <a:rPr lang="el-GR" sz="675" dirty="0">
                <a:solidFill>
                  <a:srgbClr val="002060"/>
                </a:solidFill>
                <a:latin typeface="Verdana" pitchFamily="34" charset="0"/>
                <a:ea typeface="Verdana" pitchFamily="34" charset="0"/>
                <a:cs typeface="Verdana" pitchFamily="34" charset="0"/>
              </a:rPr>
              <a:t>των οποίων η δημόσια δαπάνη ανέρχεται σε </a:t>
            </a:r>
            <a:r>
              <a:rPr lang="en-US" sz="675" dirty="0">
                <a:solidFill>
                  <a:srgbClr val="002060"/>
                </a:solidFill>
                <a:latin typeface="Verdana" pitchFamily="34" charset="0"/>
                <a:ea typeface="Verdana" pitchFamily="34" charset="0"/>
                <a:cs typeface="Verdana" pitchFamily="34" charset="0"/>
              </a:rPr>
              <a:t>11.080,23 € </a:t>
            </a:r>
            <a:r>
              <a:rPr lang="el-GR" sz="675" dirty="0">
                <a:solidFill>
                  <a:srgbClr val="002060"/>
                </a:solidFill>
                <a:latin typeface="Verdana" pitchFamily="34" charset="0"/>
                <a:ea typeface="Verdana" pitchFamily="34" charset="0"/>
                <a:cs typeface="Verdana" pitchFamily="34" charset="0"/>
              </a:rPr>
              <a:t>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«Στερεά Ελλάδα» 2014-2020.</a:t>
            </a:r>
          </a:p>
        </p:txBody>
      </p:sp>
      <p:pic>
        <p:nvPicPr>
          <p:cNvPr id="3" name="Εικόνα 2">
            <a:extLst>
              <a:ext uri="{FF2B5EF4-FFF2-40B4-BE49-F238E27FC236}">
                <a16:creationId xmlns:a16="http://schemas.microsoft.com/office/drawing/2014/main" id="{383C5E75-4DEB-4094-9D78-3A2B35E2E8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sp>
        <p:nvSpPr>
          <p:cNvPr id="14" name="Ορθογώνιο 13"/>
          <p:cNvSpPr/>
          <p:nvPr/>
        </p:nvSpPr>
        <p:spPr>
          <a:xfrm>
            <a:off x="1338682" y="2135451"/>
            <a:ext cx="4250077" cy="553998"/>
          </a:xfrm>
          <a:prstGeom prst="rect">
            <a:avLst/>
          </a:prstGeom>
        </p:spPr>
        <p:txBody>
          <a:bodyPr wrap="square">
            <a:spAutoFit/>
          </a:bodyPr>
          <a:lstStyle/>
          <a:p>
            <a:pPr algn="just"/>
            <a:r>
              <a:rPr lang="el-GR" sz="1000" b="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ΕΝΙΣΧΥΣΗ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ΠΟΛΎ ΜΙΚΡΩΝ ΚΑΙ ΜΙΚΡΩΝ ΕΠΙΧΕΙΡΗΣΕΩΝ ΣΤΗΝ </a:t>
            </a:r>
            <a:r>
              <a:rPr lang="el-GR" sz="1000" b="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ΠΕΡΙΦΕΡΕΙΑ     ΣΤΕΡΕΑΣ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ΕΛΛΑΔΑΣ ΓΙΑ ΤΗΝ ΑΝΑΒΑΘΜΙΣΗ ΤΟΥΣ ΜΕΣΩ ΤΗΣ ΧΡΗΣΗΣ </a:t>
            </a:r>
            <a:r>
              <a:rPr lang="el-GR" sz="1000" b="1">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ΤΠΕ                 ΚΑΘΩΣ </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ΚΑΙ ΣΥΣΤΗΜΑΤΩΝ ΑΥΤΟΜΑΤΙΣΜΟΥ</a:t>
            </a:r>
          </a:p>
        </p:txBody>
      </p:sp>
      <p:pic>
        <p:nvPicPr>
          <p:cNvPr id="1027" name="Picture 3" descr="C:\Users\papageorgiou\Desktop\andia.gr\ΠΕΠ ΣΤΕΡΕΑΣ ΕΛΛΑΔΑΣ\ΜΕΣΑΙΕΣ\ΔΗΜΟΣΙΟΤΗΤΑ\Sticker_ETPA_GR_HighRes__1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2290" y="4914917"/>
            <a:ext cx="3971925" cy="758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215</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Calibri Light</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EPIXUSER2</cp:lastModifiedBy>
  <cp:revision>36</cp:revision>
  <cp:lastPrinted>2021-05-13T11:43:30Z</cp:lastPrinted>
  <dcterms:created xsi:type="dcterms:W3CDTF">2019-10-24T12:02:18Z</dcterms:created>
  <dcterms:modified xsi:type="dcterms:W3CDTF">2024-01-16T11:51:14Z</dcterms:modified>
</cp:coreProperties>
</file>